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Kumbh Sans"/>
      <p:regular r:id="rId34"/>
      <p:bold r:id="rId35"/>
    </p:embeddedFont>
    <p:embeddedFont>
      <p:font typeface="Bebas Neue"/>
      <p:regular r:id="rId36"/>
    </p:embeddedFont>
    <p:embeddedFont>
      <p:font typeface="Poppins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9063A6-1BA5-436A-9C6A-36FD77F566F4}">
  <a:tblStyle styleId="{1B9063A6-1BA5-436A-9C6A-36FD77F566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35" Type="http://schemas.openxmlformats.org/officeDocument/2006/relationships/font" Target="fonts/KumbhSans-bold.fntdata"/><Relationship Id="rId12" Type="http://schemas.openxmlformats.org/officeDocument/2006/relationships/slide" Target="slides/slide6.xml"/><Relationship Id="rId34" Type="http://schemas.openxmlformats.org/officeDocument/2006/relationships/font" Target="fonts/KumbhSa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0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Ryan - Data retrieval and preprocessing, Linear Regression, KNN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Brian - Prior research, Neural Network, Conclusion, Future Work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Jacob - Decision Tree, Random Forest, </a:t>
            </a:r>
            <a:r>
              <a:rPr lang="en" sz="1200">
                <a:solidFill>
                  <a:schemeClr val="dk1"/>
                </a:solidFill>
              </a:rPr>
              <a:t>Slides</a:t>
            </a:r>
            <a:r>
              <a:rPr lang="en" sz="1200">
                <a:solidFill>
                  <a:schemeClr val="dk1"/>
                </a:solidFill>
              </a:rPr>
              <a:t> Quality </a:t>
            </a:r>
            <a:r>
              <a:rPr lang="en" sz="1200">
                <a:solidFill>
                  <a:schemeClr val="dk1"/>
                </a:solidFill>
              </a:rPr>
              <a:t>Control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c65f9757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ec65f975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Standardized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gradient descent many issues were met such as the </a:t>
            </a:r>
            <a:r>
              <a:rPr lang="en"/>
              <a:t>coefficients</a:t>
            </a:r>
            <a:r>
              <a:rPr lang="en"/>
              <a:t> diverging to infinity, the MSE and R-squared values going off out of their ranges. Tried changing the learning rate, epochs, using the SKlearn standardization and regularization function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c65f9757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c65f9757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results were from the non standardized dataset, using manhattan metric, and weights being distance.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424316999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424316999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c65f9757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c65f9757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gain means: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Latitude and Longitude</a:t>
            </a:r>
            <a:r>
              <a:rPr lang="en"/>
              <a:t> have </a:t>
            </a:r>
            <a:r>
              <a:rPr lang="en"/>
              <a:t>relatively</a:t>
            </a:r>
            <a:r>
              <a:rPr lang="en"/>
              <a:t> high information gains, this lead us to believe that geographic coordinates are most essential in terms of predicting magnitudes.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Depth </a:t>
            </a:r>
            <a:r>
              <a:rPr lang="en"/>
              <a:t>has a moderate information gain value suggesting that its somewhat useful in the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nst, gap, rms, horizontalError, depthError, magError, and magNst </a:t>
            </a:r>
            <a:r>
              <a:rPr lang="en"/>
              <a:t>have moderate to low information gains, this means that these features were not as effective in creating subsets that are prone to finding the correct magnitude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Month and Day</a:t>
            </a:r>
            <a:r>
              <a:rPr lang="en"/>
              <a:t> had extremely low information gains indicating that they had no effect in the predicting the magnitude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3be6f60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a3be6f60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42431699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a42431699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c65f9757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ec65f9757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c65f9757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ec65f9757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c8a685d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ec8a685d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4074cc2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a4074cc2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3a632a7d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a3a632a7d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 the </a:t>
            </a:r>
            <a:r>
              <a:rPr lang="en"/>
              <a:t>potential</a:t>
            </a:r>
            <a:r>
              <a:rPr lang="en"/>
              <a:t> to save lives and </a:t>
            </a:r>
            <a:r>
              <a:rPr lang="en"/>
              <a:t>minimize</a:t>
            </a:r>
            <a:r>
              <a:rPr lang="en"/>
              <a:t> destruction by predicting earthquakes magnitudes.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wanted the opportunity to apply machine learning in a practical setting by predicting natural disasters.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Wanted to </a:t>
            </a:r>
            <a:r>
              <a:rPr lang="en"/>
              <a:t>choose</a:t>
            </a:r>
            <a:r>
              <a:rPr lang="en"/>
              <a:t> a project that allowed us to apply the most amount of techniques that we learned in class during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3a632a7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3a632a7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ec65f9757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ec65f9757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424316999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424316999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a3a632a7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a3a632a7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c65f9757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c65f9757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c8a685d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c8a685d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- 300,000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c65f9757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c65f9757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c65f9757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ec65f9757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c65f975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c65f975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3a632a7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3a632a7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c65f975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c65f975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44450" y="848725"/>
            <a:ext cx="5218800" cy="21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500"/>
              <a:buFont typeface="Poppins"/>
              <a:buNone/>
              <a:defRPr b="1" sz="5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4450" y="3354325"/>
            <a:ext cx="521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>
            <p:ph hasCustomPrompt="1" type="title"/>
          </p:nvPr>
        </p:nvSpPr>
        <p:spPr>
          <a:xfrm>
            <a:off x="1560450" y="1610200"/>
            <a:ext cx="4806000" cy="11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/>
          <p:nvPr>
            <p:ph idx="1" type="subTitle"/>
          </p:nvPr>
        </p:nvSpPr>
        <p:spPr>
          <a:xfrm>
            <a:off x="1560450" y="3166150"/>
            <a:ext cx="480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2" type="title"/>
          </p:nvPr>
        </p:nvSpPr>
        <p:spPr>
          <a:xfrm>
            <a:off x="1505400" y="15554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3" type="title"/>
          </p:nvPr>
        </p:nvSpPr>
        <p:spPr>
          <a:xfrm>
            <a:off x="1505400" y="3194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hasCustomPrompt="1" idx="4" type="title"/>
          </p:nvPr>
        </p:nvSpPr>
        <p:spPr>
          <a:xfrm>
            <a:off x="4204675" y="15554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hasCustomPrompt="1" idx="5" type="title"/>
          </p:nvPr>
        </p:nvSpPr>
        <p:spPr>
          <a:xfrm>
            <a:off x="4204675" y="3194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hasCustomPrompt="1" idx="6" type="title"/>
          </p:nvPr>
        </p:nvSpPr>
        <p:spPr>
          <a:xfrm>
            <a:off x="6903950" y="15554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hasCustomPrompt="1" idx="7" type="title"/>
          </p:nvPr>
        </p:nvSpPr>
        <p:spPr>
          <a:xfrm>
            <a:off x="6903950" y="3194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1" type="subTitle"/>
          </p:nvPr>
        </p:nvSpPr>
        <p:spPr>
          <a:xfrm>
            <a:off x="720000" y="200305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8" type="subTitle"/>
          </p:nvPr>
        </p:nvSpPr>
        <p:spPr>
          <a:xfrm>
            <a:off x="3419275" y="200305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9" type="subTitle"/>
          </p:nvPr>
        </p:nvSpPr>
        <p:spPr>
          <a:xfrm>
            <a:off x="6118550" y="200305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13" type="subTitle"/>
          </p:nvPr>
        </p:nvSpPr>
        <p:spPr>
          <a:xfrm>
            <a:off x="720000" y="364220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4" type="subTitle"/>
          </p:nvPr>
        </p:nvSpPr>
        <p:spPr>
          <a:xfrm>
            <a:off x="3419275" y="364220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5" type="subTitle"/>
          </p:nvPr>
        </p:nvSpPr>
        <p:spPr>
          <a:xfrm>
            <a:off x="6118550" y="3642200"/>
            <a:ext cx="2305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6" name="Google Shape;196;p13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197" name="Google Shape;197;p13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3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207" name="Google Shape;207;p13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type="title"/>
          </p:nvPr>
        </p:nvSpPr>
        <p:spPr>
          <a:xfrm>
            <a:off x="1992969" y="539500"/>
            <a:ext cx="2306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8" name="Google Shape;218;p14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219" name="Google Shape;219;p14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4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229" name="Google Shape;229;p14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0" name="Google Shape;240;p15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241" name="Google Shape;241;p1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251" name="Google Shape;251;p1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title"/>
          </p:nvPr>
        </p:nvSpPr>
        <p:spPr>
          <a:xfrm>
            <a:off x="713225" y="3315750"/>
            <a:ext cx="45156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16"/>
          <p:cNvSpPr txBox="1"/>
          <p:nvPr>
            <p:ph idx="1" type="subTitle"/>
          </p:nvPr>
        </p:nvSpPr>
        <p:spPr>
          <a:xfrm>
            <a:off x="713225" y="3975200"/>
            <a:ext cx="45156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3" name="Google Shape;263;p16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264" name="Google Shape;264;p1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6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274" name="Google Shape;274;p1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>
            <p:ph type="title"/>
          </p:nvPr>
        </p:nvSpPr>
        <p:spPr>
          <a:xfrm>
            <a:off x="5768488" y="539500"/>
            <a:ext cx="20742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17"/>
          <p:cNvSpPr txBox="1"/>
          <p:nvPr>
            <p:ph idx="1" type="subTitle"/>
          </p:nvPr>
        </p:nvSpPr>
        <p:spPr>
          <a:xfrm>
            <a:off x="5768488" y="1525600"/>
            <a:ext cx="20742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86" name="Google Shape;286;p17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287" name="Google Shape;287;p17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 flipH="1" rot="10800000">
              <a:off x="306920" y="22647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7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297" name="Google Shape;297;p17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713250" y="539500"/>
            <a:ext cx="4635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713250" y="1257575"/>
            <a:ext cx="7717500" cy="25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9" name="Google Shape;309;p18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310" name="Google Shape;310;p18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18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320" name="Google Shape;320;p18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" type="body"/>
          </p:nvPr>
        </p:nvSpPr>
        <p:spPr>
          <a:xfrm>
            <a:off x="713250" y="1257575"/>
            <a:ext cx="7717500" cy="32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2" name="Google Shape;332;p19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333" name="Google Shape;333;p19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9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343" name="Google Shape;343;p19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20"/>
          <p:cNvSpPr txBox="1"/>
          <p:nvPr>
            <p:ph idx="1" type="body"/>
          </p:nvPr>
        </p:nvSpPr>
        <p:spPr>
          <a:xfrm>
            <a:off x="713250" y="1257575"/>
            <a:ext cx="77175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55" name="Google Shape;355;p20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356" name="Google Shape;356;p20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 flipH="1" rot="10800000">
              <a:off x="306920" y="22647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0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366" name="Google Shape;366;p20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970975" y="2498550"/>
            <a:ext cx="36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970975" y="1394125"/>
            <a:ext cx="1160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>
            <p:ph idx="3" type="pic"/>
          </p:nvPr>
        </p:nvSpPr>
        <p:spPr>
          <a:xfrm flipH="1">
            <a:off x="713223" y="539500"/>
            <a:ext cx="27606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26" name="Google Shape;26;p3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21"/>
          <p:cNvSpPr txBox="1"/>
          <p:nvPr>
            <p:ph idx="1" type="subTitle"/>
          </p:nvPr>
        </p:nvSpPr>
        <p:spPr>
          <a:xfrm>
            <a:off x="851225" y="247607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21"/>
          <p:cNvSpPr txBox="1"/>
          <p:nvPr>
            <p:ph idx="2" type="subTitle"/>
          </p:nvPr>
        </p:nvSpPr>
        <p:spPr>
          <a:xfrm>
            <a:off x="3397950" y="247607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21"/>
          <p:cNvSpPr txBox="1"/>
          <p:nvPr>
            <p:ph idx="3" type="subTitle"/>
          </p:nvPr>
        </p:nvSpPr>
        <p:spPr>
          <a:xfrm>
            <a:off x="5944675" y="2476075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0" name="Google Shape;380;p21"/>
          <p:cNvSpPr txBox="1"/>
          <p:nvPr>
            <p:ph idx="4" type="subTitle"/>
          </p:nvPr>
        </p:nvSpPr>
        <p:spPr>
          <a:xfrm>
            <a:off x="851225" y="16681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1"/>
          <p:cNvSpPr txBox="1"/>
          <p:nvPr>
            <p:ph idx="5" type="subTitle"/>
          </p:nvPr>
        </p:nvSpPr>
        <p:spPr>
          <a:xfrm>
            <a:off x="3397954" y="16681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1"/>
          <p:cNvSpPr txBox="1"/>
          <p:nvPr>
            <p:ph idx="6" type="subTitle"/>
          </p:nvPr>
        </p:nvSpPr>
        <p:spPr>
          <a:xfrm>
            <a:off x="5944675" y="16681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83" name="Google Shape;383;p21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384" name="Google Shape;384;p21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394" name="Google Shape;394;p21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22"/>
          <p:cNvSpPr txBox="1"/>
          <p:nvPr>
            <p:ph idx="1" type="subTitle"/>
          </p:nvPr>
        </p:nvSpPr>
        <p:spPr>
          <a:xfrm>
            <a:off x="1206425" y="1825100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22"/>
          <p:cNvSpPr txBox="1"/>
          <p:nvPr>
            <p:ph idx="2" type="subTitle"/>
          </p:nvPr>
        </p:nvSpPr>
        <p:spPr>
          <a:xfrm>
            <a:off x="5032975" y="1825100"/>
            <a:ext cx="29046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7" name="Google Shape;407;p22"/>
          <p:cNvSpPr txBox="1"/>
          <p:nvPr>
            <p:ph idx="3" type="subTitle"/>
          </p:nvPr>
        </p:nvSpPr>
        <p:spPr>
          <a:xfrm>
            <a:off x="1206425" y="3485675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8" name="Google Shape;408;p22"/>
          <p:cNvSpPr txBox="1"/>
          <p:nvPr>
            <p:ph idx="4" type="subTitle"/>
          </p:nvPr>
        </p:nvSpPr>
        <p:spPr>
          <a:xfrm>
            <a:off x="5032976" y="3485675"/>
            <a:ext cx="29046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22"/>
          <p:cNvSpPr txBox="1"/>
          <p:nvPr>
            <p:ph idx="5" type="subTitle"/>
          </p:nvPr>
        </p:nvSpPr>
        <p:spPr>
          <a:xfrm>
            <a:off x="12064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22"/>
          <p:cNvSpPr txBox="1"/>
          <p:nvPr>
            <p:ph idx="6" type="subTitle"/>
          </p:nvPr>
        </p:nvSpPr>
        <p:spPr>
          <a:xfrm>
            <a:off x="12064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1" name="Google Shape;411;p22"/>
          <p:cNvSpPr txBox="1"/>
          <p:nvPr>
            <p:ph idx="7" type="subTitle"/>
          </p:nvPr>
        </p:nvSpPr>
        <p:spPr>
          <a:xfrm>
            <a:off x="5032950" y="145555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2" name="Google Shape;412;p22"/>
          <p:cNvSpPr txBox="1"/>
          <p:nvPr>
            <p:ph idx="8" type="subTitle"/>
          </p:nvPr>
        </p:nvSpPr>
        <p:spPr>
          <a:xfrm>
            <a:off x="5032950" y="311620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13" name="Google Shape;413;p22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414" name="Google Shape;414;p22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2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424" name="Google Shape;424;p22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23"/>
          <p:cNvSpPr txBox="1"/>
          <p:nvPr>
            <p:ph idx="1" type="subTitle"/>
          </p:nvPr>
        </p:nvSpPr>
        <p:spPr>
          <a:xfrm>
            <a:off x="712900" y="1793525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36" name="Google Shape;436;p23"/>
          <p:cNvSpPr txBox="1"/>
          <p:nvPr>
            <p:ph idx="2" type="subTitle"/>
          </p:nvPr>
        </p:nvSpPr>
        <p:spPr>
          <a:xfrm>
            <a:off x="3281976" y="1793535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3"/>
          <p:cNvSpPr txBox="1"/>
          <p:nvPr>
            <p:ph idx="3" type="subTitle"/>
          </p:nvPr>
        </p:nvSpPr>
        <p:spPr>
          <a:xfrm>
            <a:off x="712900" y="3494699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38" name="Google Shape;438;p23"/>
          <p:cNvSpPr txBox="1"/>
          <p:nvPr>
            <p:ph idx="4" type="subTitle"/>
          </p:nvPr>
        </p:nvSpPr>
        <p:spPr>
          <a:xfrm>
            <a:off x="3281985" y="3494700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39" name="Google Shape;439;p23"/>
          <p:cNvSpPr txBox="1"/>
          <p:nvPr>
            <p:ph idx="5" type="subTitle"/>
          </p:nvPr>
        </p:nvSpPr>
        <p:spPr>
          <a:xfrm>
            <a:off x="5961455" y="1793531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23"/>
          <p:cNvSpPr txBox="1"/>
          <p:nvPr>
            <p:ph idx="6" type="subTitle"/>
          </p:nvPr>
        </p:nvSpPr>
        <p:spPr>
          <a:xfrm>
            <a:off x="5961474" y="3494699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41" name="Google Shape;441;p23"/>
          <p:cNvSpPr txBox="1"/>
          <p:nvPr>
            <p:ph idx="7" type="subTitle"/>
          </p:nvPr>
        </p:nvSpPr>
        <p:spPr>
          <a:xfrm>
            <a:off x="712900" y="1236650"/>
            <a:ext cx="2469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2" name="Google Shape;442;p23"/>
          <p:cNvSpPr txBox="1"/>
          <p:nvPr>
            <p:ph idx="8" type="subTitle"/>
          </p:nvPr>
        </p:nvSpPr>
        <p:spPr>
          <a:xfrm>
            <a:off x="3281974" y="1236650"/>
            <a:ext cx="2577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" name="Google Shape;443;p23"/>
          <p:cNvSpPr txBox="1"/>
          <p:nvPr>
            <p:ph idx="9" type="subTitle"/>
          </p:nvPr>
        </p:nvSpPr>
        <p:spPr>
          <a:xfrm>
            <a:off x="5961452" y="1236650"/>
            <a:ext cx="24669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4" name="Google Shape;444;p23"/>
          <p:cNvSpPr txBox="1"/>
          <p:nvPr>
            <p:ph idx="13" type="subTitle"/>
          </p:nvPr>
        </p:nvSpPr>
        <p:spPr>
          <a:xfrm>
            <a:off x="712900" y="2934685"/>
            <a:ext cx="2469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5" name="Google Shape;445;p23"/>
          <p:cNvSpPr txBox="1"/>
          <p:nvPr>
            <p:ph idx="14" type="subTitle"/>
          </p:nvPr>
        </p:nvSpPr>
        <p:spPr>
          <a:xfrm>
            <a:off x="3281974" y="2934682"/>
            <a:ext cx="2577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6" name="Google Shape;446;p23"/>
          <p:cNvSpPr txBox="1"/>
          <p:nvPr>
            <p:ph idx="15" type="subTitle"/>
          </p:nvPr>
        </p:nvSpPr>
        <p:spPr>
          <a:xfrm>
            <a:off x="5961452" y="2934677"/>
            <a:ext cx="2469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47" name="Google Shape;447;p23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448" name="Google Shape;448;p23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3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458" name="Google Shape;458;p23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"/>
          <p:cNvSpPr txBox="1"/>
          <p:nvPr>
            <p:ph type="title"/>
          </p:nvPr>
        </p:nvSpPr>
        <p:spPr>
          <a:xfrm>
            <a:off x="1246674" y="599975"/>
            <a:ext cx="4086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69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24"/>
          <p:cNvSpPr txBox="1"/>
          <p:nvPr>
            <p:ph idx="1" type="subTitle"/>
          </p:nvPr>
        </p:nvSpPr>
        <p:spPr>
          <a:xfrm>
            <a:off x="1246625" y="1830950"/>
            <a:ext cx="3129600" cy="10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24"/>
          <p:cNvSpPr txBox="1"/>
          <p:nvPr/>
        </p:nvSpPr>
        <p:spPr>
          <a:xfrm>
            <a:off x="1246625" y="3611950"/>
            <a:ext cx="312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b="1" sz="1000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grpSp>
        <p:nvGrpSpPr>
          <p:cNvPr id="471" name="Google Shape;471;p24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472" name="Google Shape;472;p24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25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483" name="Google Shape;483;p2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25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493" name="Google Shape;493;p2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6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504" name="Google Shape;504;p2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514" name="Google Shape;514;p2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39" name="Google Shape;39;p4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4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49" name="Google Shape;49;p4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5017188" y="2497950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2" type="subTitle"/>
          </p:nvPr>
        </p:nvSpPr>
        <p:spPr>
          <a:xfrm>
            <a:off x="1431012" y="2497956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3" type="subTitle"/>
          </p:nvPr>
        </p:nvSpPr>
        <p:spPr>
          <a:xfrm>
            <a:off x="1431012" y="1508775"/>
            <a:ext cx="26958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4" type="subTitle"/>
          </p:nvPr>
        </p:nvSpPr>
        <p:spPr>
          <a:xfrm>
            <a:off x="5017187" y="1508775"/>
            <a:ext cx="26958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65" name="Google Shape;65;p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6" name="Google Shape;86;p6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87" name="Google Shape;87;p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6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97" name="Google Shape;97;p6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713225" y="848325"/>
            <a:ext cx="4294800" cy="5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subTitle"/>
          </p:nvPr>
        </p:nvSpPr>
        <p:spPr>
          <a:xfrm>
            <a:off x="713225" y="1620675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09" name="Google Shape;109;p7"/>
          <p:cNvSpPr/>
          <p:nvPr>
            <p:ph idx="2" type="pic"/>
          </p:nvPr>
        </p:nvSpPr>
        <p:spPr>
          <a:xfrm>
            <a:off x="5669293" y="555863"/>
            <a:ext cx="2761500" cy="40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0" name="Google Shape;110;p7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111" name="Google Shape;111;p7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7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121" name="Google Shape;121;p7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Poppins"/>
              <a:buNone/>
              <a:defRPr b="1" sz="6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2" name="Google Shape;132;p8"/>
          <p:cNvGrpSpPr/>
          <p:nvPr/>
        </p:nvGrpSpPr>
        <p:grpSpPr>
          <a:xfrm>
            <a:off x="306920" y="218345"/>
            <a:ext cx="2557204" cy="4704563"/>
            <a:chOff x="306920" y="218345"/>
            <a:chExt cx="2557204" cy="4704563"/>
          </a:xfrm>
        </p:grpSpPr>
        <p:sp>
          <p:nvSpPr>
            <p:cNvPr id="133" name="Google Shape;133;p8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 rot="10800000">
            <a:off x="6279545" y="219468"/>
            <a:ext cx="2557204" cy="4704563"/>
            <a:chOff x="306920" y="218345"/>
            <a:chExt cx="2557204" cy="4704563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5" name="Google Shape;155;p9"/>
          <p:cNvGrpSpPr/>
          <p:nvPr/>
        </p:nvGrpSpPr>
        <p:grpSpPr>
          <a:xfrm flipH="1" rot="10800000">
            <a:off x="306920" y="219468"/>
            <a:ext cx="2557204" cy="4704563"/>
            <a:chOff x="306920" y="218345"/>
            <a:chExt cx="2557204" cy="4704563"/>
          </a:xfrm>
        </p:grpSpPr>
        <p:sp>
          <p:nvSpPr>
            <p:cNvPr id="156" name="Google Shape;156;p9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flipH="1">
            <a:off x="6279545" y="218345"/>
            <a:ext cx="2557204" cy="4704563"/>
            <a:chOff x="306920" y="218345"/>
            <a:chExt cx="2557204" cy="4704563"/>
          </a:xfrm>
        </p:grpSpPr>
        <p:sp>
          <p:nvSpPr>
            <p:cNvPr id="166" name="Google Shape;166;p9"/>
            <p:cNvSpPr/>
            <p:nvPr/>
          </p:nvSpPr>
          <p:spPr>
            <a:xfrm flipH="1" rot="10800000">
              <a:off x="356528" y="1350436"/>
              <a:ext cx="32" cy="2487200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flipH="1" rot="10800000">
              <a:off x="356542" y="269703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838906" y="218345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flipH="1" rot="10800000">
              <a:off x="306920" y="1959955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6542" y="3789470"/>
              <a:ext cx="484598" cy="1084205"/>
            </a:xfrm>
            <a:custGeom>
              <a:rect b="b" l="l" r="r" t="t"/>
              <a:pathLst>
                <a:path extrusionOk="0" fill="none" h="34124" w="11482">
                  <a:moveTo>
                    <a:pt x="0" y="1"/>
                  </a:moveTo>
                  <a:lnTo>
                    <a:pt x="0" y="30332"/>
                  </a:lnTo>
                  <a:cubicBezTo>
                    <a:pt x="0" y="32455"/>
                    <a:pt x="1668" y="34124"/>
                    <a:pt x="3792" y="34124"/>
                  </a:cubicBezTo>
                  <a:lnTo>
                    <a:pt x="11481" y="3412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flipH="1">
              <a:off x="829456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-5400000">
              <a:off x="1846765" y="3959311"/>
              <a:ext cx="32" cy="1828771"/>
            </a:xfrm>
            <a:custGeom>
              <a:rect b="b" l="l" r="r" t="t"/>
              <a:pathLst>
                <a:path extrusionOk="0" fill="none" h="101924" w="1">
                  <a:moveTo>
                    <a:pt x="0" y="1"/>
                  </a:moveTo>
                  <a:lnTo>
                    <a:pt x="0" y="10192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 rot="10800000">
              <a:off x="2761181" y="4823682"/>
              <a:ext cx="102943" cy="99226"/>
            </a:xfrm>
            <a:custGeom>
              <a:rect b="b" l="l" r="r" t="t"/>
              <a:pathLst>
                <a:path extrusionOk="0" h="3123" w="3240">
                  <a:moveTo>
                    <a:pt x="1562" y="0"/>
                  </a:moveTo>
                  <a:cubicBezTo>
                    <a:pt x="786" y="0"/>
                    <a:pt x="1" y="669"/>
                    <a:pt x="1" y="1561"/>
                  </a:cubicBezTo>
                  <a:cubicBezTo>
                    <a:pt x="1" y="2453"/>
                    <a:pt x="786" y="3122"/>
                    <a:pt x="1562" y="3122"/>
                  </a:cubicBezTo>
                  <a:cubicBezTo>
                    <a:pt x="2454" y="3122"/>
                    <a:pt x="3239" y="2453"/>
                    <a:pt x="3239" y="1561"/>
                  </a:cubicBezTo>
                  <a:cubicBezTo>
                    <a:pt x="3239" y="669"/>
                    <a:pt x="2454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flipH="1">
              <a:off x="306923" y="4257168"/>
              <a:ext cx="99226" cy="99226"/>
            </a:xfrm>
            <a:custGeom>
              <a:rect b="b" l="l" r="r" t="t"/>
              <a:pathLst>
                <a:path extrusionOk="0" h="3123" w="3123">
                  <a:moveTo>
                    <a:pt x="1561" y="0"/>
                  </a:moveTo>
                  <a:cubicBezTo>
                    <a:pt x="669" y="0"/>
                    <a:pt x="0" y="670"/>
                    <a:pt x="0" y="1562"/>
                  </a:cubicBezTo>
                  <a:cubicBezTo>
                    <a:pt x="0" y="2454"/>
                    <a:pt x="669" y="3123"/>
                    <a:pt x="1561" y="3123"/>
                  </a:cubicBezTo>
                  <a:cubicBezTo>
                    <a:pt x="2453" y="3123"/>
                    <a:pt x="3123" y="2454"/>
                    <a:pt x="3123" y="1562"/>
                  </a:cubicBezTo>
                  <a:cubicBezTo>
                    <a:pt x="3123" y="670"/>
                    <a:pt x="2453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0"/>
          <p:cNvSpPr txBox="1"/>
          <p:nvPr>
            <p:ph type="title"/>
          </p:nvPr>
        </p:nvSpPr>
        <p:spPr>
          <a:xfrm>
            <a:off x="713225" y="3699125"/>
            <a:ext cx="4455300" cy="71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●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Char char="○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Kumbh Sans"/>
              <a:buChar char="■"/>
              <a:defRPr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007/s00521-015-2121-7" TargetMode="External"/><Relationship Id="rId4" Type="http://schemas.openxmlformats.org/officeDocument/2006/relationships/hyperlink" Target="https://www.analyticsvidhya.com/" TargetMode="External"/><Relationship Id="rId5" Type="http://schemas.openxmlformats.org/officeDocument/2006/relationships/hyperlink" Target="https://www.analyticsvidhya.com/" TargetMode="External"/><Relationship Id="rId6" Type="http://schemas.openxmlformats.org/officeDocument/2006/relationships/hyperlink" Target="https://builtin.com/data-science/random-forest-algorith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"/>
          <p:cNvSpPr txBox="1"/>
          <p:nvPr>
            <p:ph type="ctrTitle"/>
          </p:nvPr>
        </p:nvSpPr>
        <p:spPr>
          <a:xfrm>
            <a:off x="1044450" y="848725"/>
            <a:ext cx="5218800" cy="21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Magnitude of Earthquakes</a:t>
            </a:r>
            <a:endParaRPr/>
          </a:p>
        </p:txBody>
      </p:sp>
      <p:sp>
        <p:nvSpPr>
          <p:cNvPr id="528" name="Google Shape;528;p27"/>
          <p:cNvSpPr txBox="1"/>
          <p:nvPr>
            <p:ph idx="1" type="subTitle"/>
          </p:nvPr>
        </p:nvSpPr>
        <p:spPr>
          <a:xfrm>
            <a:off x="1044450" y="3354325"/>
            <a:ext cx="521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Ryan Barry, Brian Farrell, Jacob Pacheco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6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Linear Regression</a:t>
            </a:r>
            <a:endParaRPr/>
          </a:p>
        </p:txBody>
      </p:sp>
      <p:sp>
        <p:nvSpPr>
          <p:cNvPr id="602" name="Google Shape;602;p36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Gradient Descent</a:t>
            </a:r>
            <a:endParaRPr/>
          </a:p>
        </p:txBody>
      </p:sp>
      <p:pic>
        <p:nvPicPr>
          <p:cNvPr id="603" name="Google Shape;6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08" y="1116713"/>
            <a:ext cx="2169917" cy="1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500" y="2966388"/>
            <a:ext cx="2169925" cy="171771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6"/>
          <p:cNvSpPr txBox="1"/>
          <p:nvPr/>
        </p:nvSpPr>
        <p:spPr>
          <a:xfrm>
            <a:off x="629300" y="1690400"/>
            <a:ext cx="48498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Model Coefficients: [-1.6703126 1.00552311 2.07141934 6.38327663 0.45242468 26.20542462 19.27907624 1.80200487 4.69176123 1.31130718 5.44093231]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Model Intercept: 2.0387302179535935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Mean Squared Error: 0.35879174450729834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R-squared (R2) Score: 0.4262320952176537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Gradient Descent: Coefficients: [ 0.09357594 -0.12917132 0.00361046 0.01213822 0.06916533 0.00033919 0.00058599 0.00129556 0.0007036 0.00581194 0.004832 ]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Intercept: 0.21411107205608038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Mean Squared Error: 1.4464787247926842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R-squared (R2) Score: -1.31316099085902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sp>
        <p:nvSpPr>
          <p:cNvPr id="611" name="Google Shape;611;p37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KNN Regressor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0A4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0A4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7"/>
          <p:cNvSpPr txBox="1"/>
          <p:nvPr/>
        </p:nvSpPr>
        <p:spPr>
          <a:xfrm>
            <a:off x="1536575" y="20946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K: 16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Mean Squared Error: 0.1610922537727131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R-squared (R2) Score: 0.7387665477026122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75" y="1292875"/>
            <a:ext cx="3221750" cy="25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1142975" y="1673525"/>
            <a:ext cx="35016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K: 16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Mean 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Squared Error: 0.1610922537727131 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R-squared (R2) Score: 0.7387665477026122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20" name="Google Shape;620;p38"/>
          <p:cNvSpPr txBox="1"/>
          <p:nvPr>
            <p:ph idx="1" type="subTitle"/>
          </p:nvPr>
        </p:nvSpPr>
        <p:spPr>
          <a:xfrm>
            <a:off x="1206425" y="1825100"/>
            <a:ext cx="2811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</a:t>
            </a:r>
            <a:r>
              <a:rPr lang="en"/>
              <a:t>lassify magnitudes into categories by recursively splitting the dataset using the significant features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Train/Test split of 80/20</a:t>
            </a:r>
            <a:endParaRPr/>
          </a:p>
        </p:txBody>
      </p:sp>
      <p:sp>
        <p:nvSpPr>
          <p:cNvPr id="621" name="Google Shape;621;p38"/>
          <p:cNvSpPr txBox="1"/>
          <p:nvPr>
            <p:ph idx="2" type="subTitle"/>
          </p:nvPr>
        </p:nvSpPr>
        <p:spPr>
          <a:xfrm>
            <a:off x="5032975" y="1825100"/>
            <a:ext cx="29046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Relatively</a:t>
            </a:r>
            <a:r>
              <a:rPr lang="en"/>
              <a:t> high accuracy metrics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Reveals importance of the seismic </a:t>
            </a:r>
            <a:r>
              <a:rPr lang="en"/>
              <a:t>attributes</a:t>
            </a:r>
            <a:endParaRPr/>
          </a:p>
        </p:txBody>
      </p:sp>
      <p:sp>
        <p:nvSpPr>
          <p:cNvPr id="622" name="Google Shape;622;p38"/>
          <p:cNvSpPr txBox="1"/>
          <p:nvPr>
            <p:ph idx="3" type="subTitle"/>
          </p:nvPr>
        </p:nvSpPr>
        <p:spPr>
          <a:xfrm>
            <a:off x="1206425" y="3485675"/>
            <a:ext cx="2811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Decision nodes are created based on seismic attributes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Splitting criteria are determined to segregate the magnitude ranges, identifying patterns in the data.</a:t>
            </a:r>
            <a:endParaRPr/>
          </a:p>
        </p:txBody>
      </p:sp>
      <p:sp>
        <p:nvSpPr>
          <p:cNvPr id="623" name="Google Shape;623;p38"/>
          <p:cNvSpPr txBox="1"/>
          <p:nvPr>
            <p:ph idx="4" type="subTitle"/>
          </p:nvPr>
        </p:nvSpPr>
        <p:spPr>
          <a:xfrm>
            <a:off x="5032976" y="3485675"/>
            <a:ext cx="2904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Potential overfitting and </a:t>
            </a:r>
            <a:r>
              <a:rPr lang="en"/>
              <a:t>generalization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Limitations in </a:t>
            </a:r>
            <a:r>
              <a:rPr lang="en"/>
              <a:t>handling</a:t>
            </a:r>
            <a:r>
              <a:rPr lang="en"/>
              <a:t> seismic data</a:t>
            </a:r>
            <a:endParaRPr/>
          </a:p>
        </p:txBody>
      </p:sp>
      <p:sp>
        <p:nvSpPr>
          <p:cNvPr id="624" name="Google Shape;624;p38"/>
          <p:cNvSpPr txBox="1"/>
          <p:nvPr>
            <p:ph idx="5" type="subTitle"/>
          </p:nvPr>
        </p:nvSpPr>
        <p:spPr>
          <a:xfrm>
            <a:off x="12064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625" name="Google Shape;625;p38"/>
          <p:cNvSpPr txBox="1"/>
          <p:nvPr>
            <p:ph idx="6" type="subTitle"/>
          </p:nvPr>
        </p:nvSpPr>
        <p:spPr>
          <a:xfrm>
            <a:off x="12064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</a:t>
            </a:r>
            <a:endParaRPr/>
          </a:p>
        </p:txBody>
      </p:sp>
      <p:sp>
        <p:nvSpPr>
          <p:cNvPr id="626" name="Google Shape;626;p38"/>
          <p:cNvSpPr txBox="1"/>
          <p:nvPr>
            <p:ph idx="7" type="subTitle"/>
          </p:nvPr>
        </p:nvSpPr>
        <p:spPr>
          <a:xfrm>
            <a:off x="5032950" y="145555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</p:txBody>
      </p:sp>
      <p:sp>
        <p:nvSpPr>
          <p:cNvPr id="627" name="Google Shape;627;p38"/>
          <p:cNvSpPr txBox="1"/>
          <p:nvPr>
            <p:ph idx="8" type="subTitle"/>
          </p:nvPr>
        </p:nvSpPr>
        <p:spPr>
          <a:xfrm>
            <a:off x="5032950" y="311620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9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graphicFrame>
        <p:nvGraphicFramePr>
          <p:cNvPr id="633" name="Google Shape;633;p39"/>
          <p:cNvGraphicFramePr/>
          <p:nvPr/>
        </p:nvGraphicFramePr>
        <p:xfrm>
          <a:off x="819350" y="127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{1B9063A6-1BA5-436A-9C6A-36FD77F566F4}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Non-Standardized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 Rounded*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0.19445222790612568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0.1940149658389697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0.19392385366037448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R-Squared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0.6897314584440116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0.6904291550727164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0.690647252107492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4" name="Google Shape;6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840" y="3250811"/>
            <a:ext cx="2516879" cy="150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938" y="3250817"/>
            <a:ext cx="2516879" cy="15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9"/>
          <p:cNvSpPr txBox="1"/>
          <p:nvPr/>
        </p:nvSpPr>
        <p:spPr>
          <a:xfrm>
            <a:off x="3276938" y="2978925"/>
            <a:ext cx="12285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Standardized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5895202" y="2941800"/>
            <a:ext cx="2065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Standardized Rounded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638" name="Google Shape;6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46" y="3250814"/>
            <a:ext cx="2516879" cy="150148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9"/>
          <p:cNvSpPr txBox="1"/>
          <p:nvPr/>
        </p:nvSpPr>
        <p:spPr>
          <a:xfrm>
            <a:off x="595046" y="2978925"/>
            <a:ext cx="18015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Non-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Standardized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640" name="Google Shape;640;p39"/>
          <p:cNvSpPr txBox="1"/>
          <p:nvPr/>
        </p:nvSpPr>
        <p:spPr>
          <a:xfrm>
            <a:off x="471950" y="2718000"/>
            <a:ext cx="17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Information Gain</a:t>
            </a:r>
            <a:endParaRPr b="1" sz="16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0"/>
          <p:cNvSpPr txBox="1"/>
          <p:nvPr>
            <p:ph type="title"/>
          </p:nvPr>
        </p:nvSpPr>
        <p:spPr>
          <a:xfrm>
            <a:off x="205200" y="4229050"/>
            <a:ext cx="5302800" cy="718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Decision Tree Visualization</a:t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652" name="Google Shape;652;p41"/>
          <p:cNvSpPr txBox="1"/>
          <p:nvPr>
            <p:ph idx="1" type="subTitle"/>
          </p:nvPr>
        </p:nvSpPr>
        <p:spPr>
          <a:xfrm>
            <a:off x="1206425" y="1825100"/>
            <a:ext cx="2811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 diverse decision trees' predictions for better accuracy and reduced overfitting.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Train/Test split of 80/20</a:t>
            </a:r>
            <a:endParaRPr/>
          </a:p>
        </p:txBody>
      </p:sp>
      <p:sp>
        <p:nvSpPr>
          <p:cNvPr id="653" name="Google Shape;653;p41"/>
          <p:cNvSpPr txBox="1"/>
          <p:nvPr>
            <p:ph idx="2" type="subTitle"/>
          </p:nvPr>
        </p:nvSpPr>
        <p:spPr>
          <a:xfrm>
            <a:off x="5032975" y="1825100"/>
            <a:ext cx="2904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Protects against overfitting due to the mixture of diverse trees.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Handles high-dimensional data and large datasets efficiently.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Offers better accuracy compared to decision trees.</a:t>
            </a:r>
            <a:endParaRPr/>
          </a:p>
        </p:txBody>
      </p:sp>
      <p:sp>
        <p:nvSpPr>
          <p:cNvPr id="654" name="Google Shape;654;p41"/>
          <p:cNvSpPr txBox="1"/>
          <p:nvPr>
            <p:ph idx="3" type="subTitle"/>
          </p:nvPr>
        </p:nvSpPr>
        <p:spPr>
          <a:xfrm>
            <a:off x="1206425" y="3485675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Builds</a:t>
            </a:r>
            <a:r>
              <a:rPr lang="en"/>
              <a:t> decision trees by using random subsets of both data samples and features.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 tree contributes to the final prediction through a voting or averaging, reducing individual tree biases.</a:t>
            </a:r>
            <a:endParaRPr/>
          </a:p>
        </p:txBody>
      </p:sp>
      <p:sp>
        <p:nvSpPr>
          <p:cNvPr id="655" name="Google Shape;655;p41"/>
          <p:cNvSpPr txBox="1"/>
          <p:nvPr>
            <p:ph idx="4" type="subTitle"/>
          </p:nvPr>
        </p:nvSpPr>
        <p:spPr>
          <a:xfrm>
            <a:off x="5032976" y="3485675"/>
            <a:ext cx="29046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Suitable for regression problems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Effective in </a:t>
            </a:r>
            <a:r>
              <a:rPr lang="en"/>
              <a:t>scenarios</a:t>
            </a:r>
            <a:r>
              <a:rPr lang="en"/>
              <a:t> where overfitting might occur</a:t>
            </a:r>
            <a:endParaRPr/>
          </a:p>
        </p:txBody>
      </p:sp>
      <p:sp>
        <p:nvSpPr>
          <p:cNvPr id="656" name="Google Shape;656;p41"/>
          <p:cNvSpPr txBox="1"/>
          <p:nvPr>
            <p:ph idx="5" type="subTitle"/>
          </p:nvPr>
        </p:nvSpPr>
        <p:spPr>
          <a:xfrm>
            <a:off x="12064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657" name="Google Shape;657;p41"/>
          <p:cNvSpPr txBox="1"/>
          <p:nvPr>
            <p:ph idx="6" type="subTitle"/>
          </p:nvPr>
        </p:nvSpPr>
        <p:spPr>
          <a:xfrm>
            <a:off x="12064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</a:t>
            </a:r>
            <a:endParaRPr/>
          </a:p>
        </p:txBody>
      </p:sp>
      <p:sp>
        <p:nvSpPr>
          <p:cNvPr id="658" name="Google Shape;658;p41"/>
          <p:cNvSpPr txBox="1"/>
          <p:nvPr>
            <p:ph idx="7" type="subTitle"/>
          </p:nvPr>
        </p:nvSpPr>
        <p:spPr>
          <a:xfrm>
            <a:off x="5032950" y="145555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659" name="Google Shape;659;p41"/>
          <p:cNvSpPr txBox="1"/>
          <p:nvPr>
            <p:ph idx="8" type="subTitle"/>
          </p:nvPr>
        </p:nvSpPr>
        <p:spPr>
          <a:xfrm>
            <a:off x="5032950" y="3116200"/>
            <a:ext cx="290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2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665" name="Google Shape;6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675" y="3213700"/>
            <a:ext cx="2475075" cy="14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213700"/>
            <a:ext cx="2420626" cy="144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7" name="Google Shape;667;p42"/>
          <p:cNvGraphicFramePr/>
          <p:nvPr/>
        </p:nvGraphicFramePr>
        <p:xfrm>
          <a:off x="952500" y="11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{1B9063A6-1BA5-436A-9C6A-36FD77F566F4}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Non-Standardized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 Rounded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0.1647162620097208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0.09028535003035057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0.09087754389811988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R-Squared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0.7657872005933545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0.8559404323651552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umbh Sans"/>
                          <a:ea typeface="Kumbh Sans"/>
                          <a:cs typeface="Kumbh Sans"/>
                          <a:sym typeface="Kumbh Sans"/>
                        </a:rPr>
                        <a:t>0.8550296036513328</a:t>
                      </a:r>
                      <a:endParaRPr sz="1200"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68" name="Google Shape;6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450" y="3213700"/>
            <a:ext cx="2475076" cy="14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2"/>
          <p:cNvSpPr txBox="1"/>
          <p:nvPr/>
        </p:nvSpPr>
        <p:spPr>
          <a:xfrm>
            <a:off x="3243338" y="2941800"/>
            <a:ext cx="12285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Standardized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670" name="Google Shape;670;p42"/>
          <p:cNvSpPr txBox="1"/>
          <p:nvPr/>
        </p:nvSpPr>
        <p:spPr>
          <a:xfrm>
            <a:off x="6003352" y="2904675"/>
            <a:ext cx="20652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Standardized Rounded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671" name="Google Shape;671;p42"/>
          <p:cNvSpPr txBox="1"/>
          <p:nvPr/>
        </p:nvSpPr>
        <p:spPr>
          <a:xfrm>
            <a:off x="614621" y="2941800"/>
            <a:ext cx="18015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Non-Standardized</a:t>
            </a:r>
            <a:endParaRPr sz="12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672" name="Google Shape;672;p42"/>
          <p:cNvSpPr txBox="1"/>
          <p:nvPr/>
        </p:nvSpPr>
        <p:spPr>
          <a:xfrm>
            <a:off x="471950" y="2718000"/>
            <a:ext cx="6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Plots</a:t>
            </a:r>
            <a:endParaRPr b="1" sz="160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678" name="Google Shape;6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13" y="1204450"/>
            <a:ext cx="689998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4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Neural Network</a:t>
            </a:r>
            <a:endParaRPr/>
          </a:p>
        </p:txBody>
      </p:sp>
      <p:sp>
        <p:nvSpPr>
          <p:cNvPr id="684" name="Google Shape;684;p44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Batch Size = 16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Epochs = 50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8 Dense Layers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train split: 0.1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 squared: 0.81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MSE: 0.11</a:t>
            </a:r>
            <a:endParaRPr/>
          </a:p>
        </p:txBody>
      </p:sp>
      <p:pic>
        <p:nvPicPr>
          <p:cNvPr id="685" name="Google Shape;6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027" y="1215750"/>
            <a:ext cx="3778800" cy="29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91" name="Google Shape;691;p45"/>
          <p:cNvGraphicFramePr/>
          <p:nvPr/>
        </p:nvGraphicFramePr>
        <p:xfrm>
          <a:off x="590925" y="14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{1B9063A6-1BA5-436A-9C6A-36FD77F566F4}</a:tableStyleId>
              </a:tblPr>
              <a:tblGrid>
                <a:gridCol w="1456875"/>
                <a:gridCol w="1197175"/>
                <a:gridCol w="1327025"/>
                <a:gridCol w="1327025"/>
                <a:gridCol w="1327025"/>
                <a:gridCol w="1327025"/>
              </a:tblGrid>
              <a:tr h="9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Unstandardized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Standardized Rounded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/>
          <p:nvPr>
            <p:ph type="title"/>
          </p:nvPr>
        </p:nvSpPr>
        <p:spPr>
          <a:xfrm>
            <a:off x="713225" y="848325"/>
            <a:ext cx="4294800" cy="5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Project?</a:t>
            </a:r>
            <a:endParaRPr/>
          </a:p>
        </p:txBody>
      </p:sp>
      <p:sp>
        <p:nvSpPr>
          <p:cNvPr id="534" name="Google Shape;534;p28"/>
          <p:cNvSpPr txBox="1"/>
          <p:nvPr>
            <p:ph idx="4294967295" type="body"/>
          </p:nvPr>
        </p:nvSpPr>
        <p:spPr>
          <a:xfrm>
            <a:off x="720000" y="1378875"/>
            <a:ext cx="33441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Humanitarian Impact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Real-World Application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rPr lang="en"/>
              <a:t>Apply Learned Techniques</a:t>
            </a:r>
            <a:endParaRPr/>
          </a:p>
        </p:txBody>
      </p:sp>
      <p:pic>
        <p:nvPicPr>
          <p:cNvPr id="535" name="Google Shape;535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3" y="555900"/>
            <a:ext cx="3858900" cy="40317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6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7" name="Google Shape;697;p46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Network, Random Forest performed the best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Models had better accuracy than 2/3 prior work papers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Building block for future research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7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03" name="Google Shape;703;p47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Experimenting further with Neural Networks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Ensemble Learning model combining Neural Network and Random Forest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Convolutional Neural Network with seismogram info as input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Reducing the number of features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Generalization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title"/>
          </p:nvPr>
        </p:nvSpPr>
        <p:spPr>
          <a:xfrm>
            <a:off x="2177150" y="1307100"/>
            <a:ext cx="464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4" name="Google Shape;714;p49"/>
          <p:cNvSpPr txBox="1"/>
          <p:nvPr>
            <p:ph idx="1" type="body"/>
          </p:nvPr>
        </p:nvSpPr>
        <p:spPr>
          <a:xfrm>
            <a:off x="1224925" y="1177475"/>
            <a:ext cx="70389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[1]     The United States Geological Survey. USGS.gov | Science for a changing world. (2023a, December 1). https://www.usgs.gov/ 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[2]     Mousavi, S.M. and Beroza, G.C., 2020. A machine‐ learning approach for earthquake magnitude estimation. Geophysical Research Letters, 47(1), p.e2019GL085976. 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[3]     Asim, K.M., Martínez-Álvarez, F., Basit, A. et al. Earthquake magnitude prediction in Hindukush region using machine learning techniques. Nat Hazards 85, 471-486 (2017).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[4]     Asencio-Cortés, G., Martínez-Álvarez, F., Troncoso, A. et al. Medium–large earthquake magnitude prediction in Tokyo with artificial neural networks. Neural Comput &amp; Applic 28, 1043–1055 (2017).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https://doi.org/10.1007/s00521-015-2121-7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[5]     Analytics Vidhya. (2021, October). Everything You Need to Know About Linear Regression.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https://www.analyticsvidhya.com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[6]     Towards Data Science. Machine Learning Basics with the K-Nearest Neighbors Algorithm. https://towardsdatascience.com 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[7]     Analytics Vidhya. (2021, August). Decision Tree Algorithm.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https://www.analyticsvidhya.com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[8]     BuiltIn. Random Forest Algorithm.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https://builtin.com/data-science/random-forest-algorithm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[9]     IBM. Neural Networks. https://www.ibm.com/topics/neural-networks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Research </a:t>
            </a:r>
            <a:endParaRPr/>
          </a:p>
        </p:txBody>
      </p:sp>
      <p:sp>
        <p:nvSpPr>
          <p:cNvPr id="541" name="Google Shape;541;p29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Machine Learning Approach for Earthquake Magnitude Estimation</a:t>
            </a:r>
            <a:endParaRPr/>
          </a:p>
          <a:p>
            <a:pPr indent="-3048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Earthquake magnitude prediction in Hindukush region using machine learning techniques</a:t>
            </a:r>
            <a:endParaRPr/>
          </a:p>
          <a:p>
            <a:pPr indent="-3048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Medium-large earthquake magnitude prediction in Tokyo with artificial neural networks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0"/>
          <p:cNvSpPr txBox="1"/>
          <p:nvPr>
            <p:ph type="title"/>
          </p:nvPr>
        </p:nvSpPr>
        <p:spPr>
          <a:xfrm>
            <a:off x="713250" y="539500"/>
            <a:ext cx="6479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Learning Approach for Earthquake Magnitude Estimation</a:t>
            </a:r>
            <a:endParaRPr/>
          </a:p>
        </p:txBody>
      </p:sp>
      <p:pic>
        <p:nvPicPr>
          <p:cNvPr id="547" name="Google Shape;5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122" y="2059550"/>
            <a:ext cx="4577353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0"/>
          <p:cNvSpPr txBox="1"/>
          <p:nvPr>
            <p:ph idx="1" type="body"/>
          </p:nvPr>
        </p:nvSpPr>
        <p:spPr>
          <a:xfrm>
            <a:off x="713250" y="1569450"/>
            <a:ext cx="7717500" cy="25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Kumbh Sans"/>
              <a:buChar char="●"/>
            </a:pPr>
            <a:r>
              <a:rPr lang="en"/>
              <a:t>S. Mostafa Mousavi and Gregory C. Beroza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1"/>
          <p:cNvSpPr txBox="1"/>
          <p:nvPr>
            <p:ph type="title"/>
          </p:nvPr>
        </p:nvSpPr>
        <p:spPr>
          <a:xfrm>
            <a:off x="713225" y="848325"/>
            <a:ext cx="4294800" cy="5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agnitude Prediction in Hindukush Region</a:t>
            </a:r>
            <a:endParaRPr/>
          </a:p>
        </p:txBody>
      </p:sp>
      <p:pic>
        <p:nvPicPr>
          <p:cNvPr id="554" name="Google Shape;5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1428750"/>
            <a:ext cx="20955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1"/>
          <p:cNvSpPr txBox="1"/>
          <p:nvPr>
            <p:ph idx="1" type="subTitle"/>
          </p:nvPr>
        </p:nvSpPr>
        <p:spPr>
          <a:xfrm>
            <a:off x="713225" y="1620675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By: Asim, Martínez-Álvarez, Basil and Iqbal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Forest: 62%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Pattern Recognition NN: 58%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RNN: 64%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Linear Programming boost ensemble classifier: 65%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/>
          <p:nvPr>
            <p:ph type="title"/>
          </p:nvPr>
        </p:nvSpPr>
        <p:spPr>
          <a:xfrm>
            <a:off x="713225" y="848325"/>
            <a:ext cx="5960700" cy="5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Medium-Large Earthquake Magnitude Prediction in Tokyo</a:t>
            </a:r>
            <a:endParaRPr/>
          </a:p>
        </p:txBody>
      </p:sp>
      <p:pic>
        <p:nvPicPr>
          <p:cNvPr id="561" name="Google Shape;5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15024"/>
            <a:ext cx="3667348" cy="24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2"/>
          <p:cNvSpPr txBox="1"/>
          <p:nvPr>
            <p:ph idx="1" type="subTitle"/>
          </p:nvPr>
        </p:nvSpPr>
        <p:spPr>
          <a:xfrm>
            <a:off x="713225" y="1620675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Ascenio-Cortés, Martínez-Álvarez, Troncosco, and Morales-Esteban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Artificial Neural Network: 72%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KNN: 65%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SVM: 45%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Bayesian networks: 30%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Decision Trees: 37%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the Dataset</a:t>
            </a:r>
            <a:endParaRPr/>
          </a:p>
        </p:txBody>
      </p:sp>
      <p:sp>
        <p:nvSpPr>
          <p:cNvPr id="568" name="Google Shape;568;p33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Kaggle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United States Geological Survey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Scripting and API usage</a:t>
            </a:r>
            <a:endParaRPr/>
          </a:p>
        </p:txBody>
      </p:sp>
      <p:pic>
        <p:nvPicPr>
          <p:cNvPr id="569" name="Google Shape;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26" y="2843362"/>
            <a:ext cx="3174127" cy="11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175" y="1394656"/>
            <a:ext cx="4355825" cy="8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3"/>
          <p:cNvSpPr txBox="1"/>
          <p:nvPr/>
        </p:nvSpPr>
        <p:spPr>
          <a:xfrm>
            <a:off x="720000" y="2571738"/>
            <a:ext cx="3527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F76D47"/>
                </a:solidFill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6182B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F76D47"/>
                </a:solidFill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39AD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F76D4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600">
                <a:solidFill>
                  <a:srgbClr val="6182B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F76D47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00">
              <a:solidFill>
                <a:srgbClr val="39AD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F76D47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39AD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url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https://earthquake.usgs.gov/fdsnws/event/1/query?format=csv&amp;eventtype=earthquake&amp;starttime=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-0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-01&amp;endtime=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-0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-31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600">
              <a:solidFill>
                <a:srgbClr val="39AD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600">
              <a:solidFill>
                <a:srgbClr val="39AD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url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https://earthquake.usgs.gov/fdsnws/event/1/query?format=csv&amp;eventtype=earthquake&amp;starttime=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-01&amp;endtime=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E2931D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00">
                <a:solidFill>
                  <a:srgbClr val="90A4A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00">
                <a:solidFill>
                  <a:srgbClr val="39ADB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600">
                <a:solidFill>
                  <a:srgbClr val="91B859"/>
                </a:solidFill>
                <a:latin typeface="Courier New"/>
                <a:ea typeface="Courier New"/>
                <a:cs typeface="Courier New"/>
                <a:sym typeface="Courier New"/>
              </a:rPr>
              <a:t>-31</a:t>
            </a:r>
            <a:endParaRPr sz="600">
              <a:solidFill>
                <a:srgbClr val="F76D4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Visualizations</a:t>
            </a:r>
            <a:endParaRPr/>
          </a:p>
        </p:txBody>
      </p:sp>
      <p:sp>
        <p:nvSpPr>
          <p:cNvPr id="577" name="Google Shape;577;p34"/>
          <p:cNvSpPr txBox="1"/>
          <p:nvPr>
            <p:ph idx="1" type="body"/>
          </p:nvPr>
        </p:nvSpPr>
        <p:spPr>
          <a:xfrm>
            <a:off x="720000" y="1215750"/>
            <a:ext cx="77040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Cleaning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Time Column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Standardization 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Rounding</a:t>
            </a:r>
            <a:endParaRPr/>
          </a:p>
        </p:txBody>
      </p:sp>
      <p:pic>
        <p:nvPicPr>
          <p:cNvPr id="578" name="Google Shape;5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62" y="1215750"/>
            <a:ext cx="3182301" cy="17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99" y="3111375"/>
            <a:ext cx="1979025" cy="15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969" y="3111388"/>
            <a:ext cx="1979037" cy="15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2488" y="3111400"/>
            <a:ext cx="1979025" cy="156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"/>
          <p:cNvSpPr txBox="1"/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Models</a:t>
            </a:r>
            <a:endParaRPr/>
          </a:p>
        </p:txBody>
      </p:sp>
      <p:sp>
        <p:nvSpPr>
          <p:cNvPr id="587" name="Google Shape;587;p35"/>
          <p:cNvSpPr txBox="1"/>
          <p:nvPr>
            <p:ph idx="1" type="subTitle"/>
          </p:nvPr>
        </p:nvSpPr>
        <p:spPr>
          <a:xfrm>
            <a:off x="712900" y="1652725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Good for Predicting a continuous numeric output based on the linear relationship between input and the target variable.</a:t>
            </a:r>
            <a:endParaRPr sz="1000"/>
          </a:p>
        </p:txBody>
      </p:sp>
      <p:sp>
        <p:nvSpPr>
          <p:cNvPr id="588" name="Google Shape;588;p35"/>
          <p:cNvSpPr txBox="1"/>
          <p:nvPr>
            <p:ph idx="2" type="subTitle"/>
          </p:nvPr>
        </p:nvSpPr>
        <p:spPr>
          <a:xfrm>
            <a:off x="3281976" y="1652735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Good at Predicting the value of a new instance by averaging the values of its 'k' closest neighbors in the feature space.</a:t>
            </a:r>
            <a:endParaRPr sz="1000"/>
          </a:p>
        </p:txBody>
      </p:sp>
      <p:sp>
        <p:nvSpPr>
          <p:cNvPr id="589" name="Google Shape;589;p35"/>
          <p:cNvSpPr txBox="1"/>
          <p:nvPr>
            <p:ph idx="3" type="subTitle"/>
          </p:nvPr>
        </p:nvSpPr>
        <p:spPr>
          <a:xfrm>
            <a:off x="1378750" y="335390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Constructs multiple decision trees using random subsets of data and features and combines their predictions to </a:t>
            </a:r>
            <a:r>
              <a:rPr lang="en" sz="1000"/>
              <a:t>reduce overfitting and improve accuracy</a:t>
            </a:r>
            <a:r>
              <a:rPr lang="en" sz="1000"/>
              <a:t>.</a:t>
            </a:r>
            <a:endParaRPr sz="1000"/>
          </a:p>
        </p:txBody>
      </p:sp>
      <p:sp>
        <p:nvSpPr>
          <p:cNvPr id="590" name="Google Shape;590;p35"/>
          <p:cNvSpPr txBox="1"/>
          <p:nvPr>
            <p:ph idx="5" type="subTitle"/>
          </p:nvPr>
        </p:nvSpPr>
        <p:spPr>
          <a:xfrm>
            <a:off x="5961455" y="1652731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Makes decisions by creating a tree-like structure based on feature values, enabling regression (in our case). Recursively splits the dataset into subsets by selecting the most significant feature at each node.</a:t>
            </a:r>
            <a:endParaRPr sz="1000"/>
          </a:p>
        </p:txBody>
      </p:sp>
      <p:sp>
        <p:nvSpPr>
          <p:cNvPr id="591" name="Google Shape;591;p35"/>
          <p:cNvSpPr txBox="1"/>
          <p:nvPr>
            <p:ph idx="6" type="subTitle"/>
          </p:nvPr>
        </p:nvSpPr>
        <p:spPr>
          <a:xfrm>
            <a:off x="4683750" y="335390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Learns complex patterns and relationships in data by simulating interconnected neurons organized in layers. Processes data through interconnected nodes, applying weighted inputs, activation functions, and layers to make predictions.</a:t>
            </a:r>
            <a:endParaRPr sz="1000"/>
          </a:p>
        </p:txBody>
      </p:sp>
      <p:sp>
        <p:nvSpPr>
          <p:cNvPr id="592" name="Google Shape;592;p35"/>
          <p:cNvSpPr txBox="1"/>
          <p:nvPr>
            <p:ph idx="7" type="subTitle"/>
          </p:nvPr>
        </p:nvSpPr>
        <p:spPr>
          <a:xfrm>
            <a:off x="712900" y="1095850"/>
            <a:ext cx="2469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593" name="Google Shape;593;p35"/>
          <p:cNvSpPr txBox="1"/>
          <p:nvPr>
            <p:ph idx="8" type="subTitle"/>
          </p:nvPr>
        </p:nvSpPr>
        <p:spPr>
          <a:xfrm>
            <a:off x="3281974" y="1095850"/>
            <a:ext cx="2577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sp>
        <p:nvSpPr>
          <p:cNvPr id="594" name="Google Shape;594;p35"/>
          <p:cNvSpPr txBox="1"/>
          <p:nvPr>
            <p:ph idx="9" type="subTitle"/>
          </p:nvPr>
        </p:nvSpPr>
        <p:spPr>
          <a:xfrm>
            <a:off x="5961452" y="1095850"/>
            <a:ext cx="24669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95" name="Google Shape;595;p35"/>
          <p:cNvSpPr txBox="1"/>
          <p:nvPr>
            <p:ph idx="15" type="subTitle"/>
          </p:nvPr>
        </p:nvSpPr>
        <p:spPr>
          <a:xfrm>
            <a:off x="4629750" y="2793875"/>
            <a:ext cx="2577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596" name="Google Shape;596;p35"/>
          <p:cNvSpPr txBox="1"/>
          <p:nvPr>
            <p:ph idx="7" type="subTitle"/>
          </p:nvPr>
        </p:nvSpPr>
        <p:spPr>
          <a:xfrm>
            <a:off x="1378750" y="2793875"/>
            <a:ext cx="24693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I/UX Writer Portfolio by Slidesgo">
  <a:themeElements>
    <a:clrScheme name="Simple Light">
      <a:dk1>
        <a:srgbClr val="000080"/>
      </a:dk1>
      <a:lt1>
        <a:srgbClr val="F6F6F6"/>
      </a:lt1>
      <a:dk2>
        <a:srgbClr val="6969FC"/>
      </a:dk2>
      <a:lt2>
        <a:srgbClr val="B1B1B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